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84"/>
  </p:notesMasterIdLst>
  <p:sldIdLst>
    <p:sldId id="256" r:id="rId4"/>
    <p:sldId id="474" r:id="rId5"/>
    <p:sldId id="541" r:id="rId6"/>
    <p:sldId id="348" r:id="rId7"/>
    <p:sldId id="402" r:id="rId8"/>
    <p:sldId id="543" r:id="rId9"/>
    <p:sldId id="544" r:id="rId10"/>
    <p:sldId id="545" r:id="rId11"/>
    <p:sldId id="546" r:id="rId12"/>
    <p:sldId id="547" r:id="rId13"/>
    <p:sldId id="403" r:id="rId14"/>
    <p:sldId id="548" r:id="rId15"/>
    <p:sldId id="404" r:id="rId16"/>
    <p:sldId id="416" r:id="rId17"/>
    <p:sldId id="549" r:id="rId18"/>
    <p:sldId id="476" r:id="rId19"/>
    <p:sldId id="477" r:id="rId20"/>
    <p:sldId id="478" r:id="rId21"/>
    <p:sldId id="480" r:id="rId22"/>
    <p:sldId id="481" r:id="rId23"/>
    <p:sldId id="482" r:id="rId24"/>
    <p:sldId id="483" r:id="rId25"/>
    <p:sldId id="484" r:id="rId26"/>
    <p:sldId id="485" r:id="rId27"/>
    <p:sldId id="448" r:id="rId28"/>
    <p:sldId id="434" r:id="rId29"/>
    <p:sldId id="384" r:id="rId30"/>
    <p:sldId id="390" r:id="rId31"/>
    <p:sldId id="391" r:id="rId32"/>
    <p:sldId id="392" r:id="rId33"/>
    <p:sldId id="406" r:id="rId34"/>
    <p:sldId id="407" r:id="rId35"/>
    <p:sldId id="408" r:id="rId36"/>
    <p:sldId id="409" r:id="rId37"/>
    <p:sldId id="410" r:id="rId38"/>
    <p:sldId id="411" r:id="rId39"/>
    <p:sldId id="393" r:id="rId40"/>
    <p:sldId id="423" r:id="rId41"/>
    <p:sldId id="424" r:id="rId42"/>
    <p:sldId id="425" r:id="rId43"/>
    <p:sldId id="426" r:id="rId44"/>
    <p:sldId id="432" r:id="rId45"/>
    <p:sldId id="433" r:id="rId46"/>
    <p:sldId id="443" r:id="rId47"/>
    <p:sldId id="436" r:id="rId48"/>
    <p:sldId id="437" r:id="rId49"/>
    <p:sldId id="438" r:id="rId50"/>
    <p:sldId id="439" r:id="rId51"/>
    <p:sldId id="542" r:id="rId52"/>
    <p:sldId id="444" r:id="rId53"/>
    <p:sldId id="447" r:id="rId54"/>
    <p:sldId id="445" r:id="rId55"/>
    <p:sldId id="449" r:id="rId56"/>
    <p:sldId id="450" r:id="rId57"/>
    <p:sldId id="451" r:id="rId58"/>
    <p:sldId id="446" r:id="rId59"/>
    <p:sldId id="452" r:id="rId60"/>
    <p:sldId id="453" r:id="rId61"/>
    <p:sldId id="454" r:id="rId62"/>
    <p:sldId id="455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463" r:id="rId71"/>
    <p:sldId id="464" r:id="rId72"/>
    <p:sldId id="465" r:id="rId73"/>
    <p:sldId id="466" r:id="rId74"/>
    <p:sldId id="467" r:id="rId75"/>
    <p:sldId id="468" r:id="rId76"/>
    <p:sldId id="469" r:id="rId77"/>
    <p:sldId id="470" r:id="rId78"/>
    <p:sldId id="471" r:id="rId79"/>
    <p:sldId id="472" r:id="rId80"/>
    <p:sldId id="473" r:id="rId81"/>
    <p:sldId id="325" r:id="rId82"/>
    <p:sldId id="414" r:id="rId83"/>
  </p:sldIdLst>
  <p:sldSz cx="9144000" cy="5143500" type="screen16x9"/>
  <p:notesSz cx="6858000" cy="9144000"/>
  <p:embeddedFontLst>
    <p:embeddedFont>
      <p:font typeface="Overpass" panose="020B0604020202020204" charset="0"/>
      <p:regular r:id="rId85"/>
      <p:bold r:id="rId86"/>
      <p:italic r:id="rId87"/>
      <p:boldItalic r:id="rId88"/>
    </p:embeddedFont>
    <p:embeddedFont>
      <p:font typeface="Proxima Nova" panose="020B060402020202020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9FDC2CC-8E0C-4F1B-A786-F83C3298BEC7}">
          <p14:sldIdLst>
            <p14:sldId id="256"/>
            <p14:sldId id="474"/>
            <p14:sldId id="541"/>
            <p14:sldId id="348"/>
            <p14:sldId id="402"/>
            <p14:sldId id="543"/>
            <p14:sldId id="544"/>
            <p14:sldId id="545"/>
            <p14:sldId id="546"/>
            <p14:sldId id="547"/>
            <p14:sldId id="403"/>
            <p14:sldId id="548"/>
            <p14:sldId id="404"/>
            <p14:sldId id="416"/>
            <p14:sldId id="549"/>
            <p14:sldId id="476"/>
            <p14:sldId id="477"/>
            <p14:sldId id="478"/>
            <p14:sldId id="480"/>
            <p14:sldId id="481"/>
            <p14:sldId id="482"/>
            <p14:sldId id="483"/>
            <p14:sldId id="484"/>
            <p14:sldId id="485"/>
            <p14:sldId id="448"/>
            <p14:sldId id="434"/>
            <p14:sldId id="384"/>
            <p14:sldId id="390"/>
            <p14:sldId id="391"/>
            <p14:sldId id="392"/>
            <p14:sldId id="406"/>
            <p14:sldId id="407"/>
            <p14:sldId id="408"/>
            <p14:sldId id="409"/>
            <p14:sldId id="410"/>
            <p14:sldId id="411"/>
            <p14:sldId id="393"/>
            <p14:sldId id="423"/>
            <p14:sldId id="424"/>
            <p14:sldId id="425"/>
            <p14:sldId id="426"/>
            <p14:sldId id="432"/>
            <p14:sldId id="433"/>
            <p14:sldId id="443"/>
            <p14:sldId id="436"/>
            <p14:sldId id="437"/>
            <p14:sldId id="438"/>
            <p14:sldId id="439"/>
            <p14:sldId id="542"/>
            <p14:sldId id="444"/>
            <p14:sldId id="447"/>
            <p14:sldId id="445"/>
            <p14:sldId id="449"/>
            <p14:sldId id="450"/>
            <p14:sldId id="451"/>
            <p14:sldId id="446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325"/>
            <p14:sldId id="414"/>
          </p14:sldIdLst>
        </p14:section>
        <p14:section name="Untitled Section" id="{50FB6D4F-AA79-4CBC-AED8-521ACC0BC9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733" autoAdjust="0"/>
  </p:normalViewPr>
  <p:slideViewPr>
    <p:cSldViewPr snapToGrid="0" snapToObjects="1">
      <p:cViewPr varScale="1">
        <p:scale>
          <a:sx n="83" d="100"/>
          <a:sy n="83" d="100"/>
        </p:scale>
        <p:origin x="13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font" Target="fonts/font3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font" Target="fonts/font6.fntdata"/><Relationship Id="rId95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1.fntdata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2.fntdata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02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698717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24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270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method for Making Network Changes</a:t>
            </a:r>
          </a:p>
          <a:p>
            <a:endParaRPr lang="en-US" dirty="0"/>
          </a:p>
          <a:p>
            <a:r>
              <a:rPr lang="en-US" dirty="0"/>
              <a:t>It’s important to note that 71% of network vendors manage their products using Command Line Interfaces</a:t>
            </a:r>
          </a:p>
        </p:txBody>
      </p:sp>
    </p:spTree>
    <p:extLst>
      <p:ext uri="{BB962C8B-B14F-4D97-AF65-F5344CB8AC3E}">
        <p14:creationId xmlns:p14="http://schemas.microsoft.com/office/powerpoint/2010/main" val="2398889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With the creation of the cloud demand has skyrocketed for faster delivery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Business’s demand that network configuration become a consistent, repeatable automatable process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To meet this need, vendors are turning to Ansible to provide automation at the Network level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 fact, many of the top network vendors are contributing back upstream into the Ansible source code tree, providing new modules that can be used to manager their products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606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92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0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30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1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186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79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50" tIns="91450" rIns="91450" bIns="9145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308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326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 Management – centralized configuration file management and deployment is a common use case</a:t>
            </a:r>
          </a:p>
        </p:txBody>
      </p:sp>
    </p:spTree>
    <p:extLst>
      <p:ext uri="{BB962C8B-B14F-4D97-AF65-F5344CB8AC3E}">
        <p14:creationId xmlns:p14="http://schemas.microsoft.com/office/powerpoint/2010/main" val="307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Deployment – when you manage your application deployment with Ansible and manage the deployment with Tower teams are able to manage the entire application lifecycle from development to production.</a:t>
            </a:r>
          </a:p>
        </p:txBody>
      </p:sp>
    </p:spTree>
    <p:extLst>
      <p:ext uri="{BB962C8B-B14F-4D97-AF65-F5344CB8AC3E}">
        <p14:creationId xmlns:p14="http://schemas.microsoft.com/office/powerpoint/2010/main" val="3161145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Provisioning – Your apps have to live somewhere.  If you’re booting and kickstarting bare-metal servers or VM’s, or creating instances from templates, Ansible and Ansible Tower help streamline the process.</a:t>
            </a:r>
          </a:p>
        </p:txBody>
      </p:sp>
    </p:spTree>
    <p:extLst>
      <p:ext uri="{BB962C8B-B14F-4D97-AF65-F5344CB8AC3E}">
        <p14:creationId xmlns:p14="http://schemas.microsoft.com/office/powerpoint/2010/main" val="361906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Delivery – Creating a CI/CD pipeline requires buy-in from numerous teams.  You can’t do it without a simple automation platform that everyone in your organization can use.  Ansible Playbooks keep your applications properly deployed and managed throughout their entire lifecycle</a:t>
            </a:r>
          </a:p>
        </p:txBody>
      </p:sp>
    </p:spTree>
    <p:extLst>
      <p:ext uri="{BB962C8B-B14F-4D97-AF65-F5344CB8AC3E}">
        <p14:creationId xmlns:p14="http://schemas.microsoft.com/office/powerpoint/2010/main" val="330121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– When you define your security policy in Ansible, scanning and remediation of site-wide security policy can be integrated into other automated process and instead of being an afterthought, it’ll be integral in everything that is deployed</a:t>
            </a:r>
          </a:p>
          <a:p>
            <a:endParaRPr lang="en-US" dirty="0"/>
          </a:p>
          <a:p>
            <a:r>
              <a:rPr lang="en-US" dirty="0"/>
              <a:t>Orchestration – Configurations alone don’t define your environments.  You need to define how multiple configurations interact and ensure the disparate pieces can be managed as a whole.  Out of complexity and chaos, Ansible brings order</a:t>
            </a:r>
          </a:p>
        </p:txBody>
      </p:sp>
    </p:spTree>
    <p:extLst>
      <p:ext uri="{BB962C8B-B14F-4D97-AF65-F5344CB8AC3E}">
        <p14:creationId xmlns:p14="http://schemas.microsoft.com/office/powerpoint/2010/main" val="3620412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Orchestration – Configurations alone don’t define your environments.  You need to define how multiple configurations interact and ensure the disparate pieces can be managed as a whole.  Out of complexity and chaos, Ansible brings order</a:t>
            </a:r>
          </a:p>
        </p:txBody>
      </p:sp>
    </p:spTree>
    <p:extLst>
      <p:ext uri="{BB962C8B-B14F-4D97-AF65-F5344CB8AC3E}">
        <p14:creationId xmlns:p14="http://schemas.microsoft.com/office/powerpoint/2010/main" val="286715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6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8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9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3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4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5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6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8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826700" y="1241651"/>
            <a:ext cx="7490700" cy="306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26700" y="1244925"/>
            <a:ext cx="3585000" cy="321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32350" y="1244925"/>
            <a:ext cx="3585000" cy="32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968475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68350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3"/>
          </p:nvPr>
        </p:nvSpPr>
        <p:spPr>
          <a:xfrm>
            <a:off x="826650" y="1867646"/>
            <a:ext cx="3348900" cy="49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826525" y="2367376"/>
            <a:ext cx="3348900" cy="207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826650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3"/>
          </p:nvPr>
        </p:nvSpPr>
        <p:spPr>
          <a:xfrm>
            <a:off x="34676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4676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5"/>
          </p:nvPr>
        </p:nvSpPr>
        <p:spPr>
          <a:xfrm>
            <a:off x="6108737" y="2644931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6108737" y="3110231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3"/>
          </p:nvPr>
        </p:nvSpPr>
        <p:spPr>
          <a:xfrm>
            <a:off x="34676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34676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5"/>
          </p:nvPr>
        </p:nvSpPr>
        <p:spPr>
          <a:xfrm>
            <a:off x="6108737" y="1809825"/>
            <a:ext cx="2208600" cy="57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6108737" y="2332275"/>
            <a:ext cx="2208600" cy="121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ct val="100000"/>
              <a:defRPr sz="12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826650" y="1554318"/>
            <a:ext cx="7490700" cy="39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26650" y="3738062"/>
            <a:ext cx="7490700" cy="715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defRPr sz="14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 b="1"/>
            </a:lvl2pPr>
            <a:lvl3pPr lvl="2" rtl="0">
              <a:spcBef>
                <a:spcPts val="0"/>
              </a:spcBef>
              <a:buNone/>
              <a:defRPr b="1"/>
            </a:lvl3pPr>
            <a:lvl4pPr lvl="3" rtl="0">
              <a:spcBef>
                <a:spcPts val="0"/>
              </a:spcBef>
              <a:buNone/>
              <a:defRPr b="1"/>
            </a:lvl4pPr>
            <a:lvl5pPr lvl="4" rtl="0">
              <a:spcBef>
                <a:spcPts val="0"/>
              </a:spcBef>
              <a:buNone/>
              <a:defRPr b="1"/>
            </a:lvl5pPr>
            <a:lvl6pPr lvl="5" rtl="0">
              <a:spcBef>
                <a:spcPts val="0"/>
              </a:spcBef>
              <a:buNone/>
              <a:defRPr b="1"/>
            </a:lvl6pPr>
            <a:lvl7pPr lvl="6" rtl="0">
              <a:spcBef>
                <a:spcPts val="0"/>
              </a:spcBef>
              <a:buNone/>
              <a:defRPr b="1"/>
            </a:lvl7pPr>
            <a:lvl8pPr lvl="7" rtl="0">
              <a:spcBef>
                <a:spcPts val="0"/>
              </a:spcBef>
              <a:buNone/>
              <a:defRPr b="1"/>
            </a:lvl8pPr>
            <a:lvl9pPr lvl="8" rtl="0">
              <a:spcBef>
                <a:spcPts val="0"/>
              </a:spcBef>
              <a:buNone/>
              <a:defRPr b="1"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06" name="Shape 206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7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8" cy="31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8"/>
            <a:ext cx="317418" cy="31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81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9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085850"/>
            <a:ext cx="7772400" cy="2857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725"/>
              </a:lnSpc>
              <a:spcBef>
                <a:spcPts val="0"/>
              </a:spcBef>
              <a:buFontTx/>
              <a:buNone/>
              <a:defRPr sz="1350" baseline="0">
                <a:latin typeface="Overpas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1657350"/>
            <a:ext cx="7772400" cy="74295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350" baseline="0">
                <a:latin typeface="Overpass"/>
              </a:defRPr>
            </a:lvl1pPr>
            <a:lvl2pPr>
              <a:defRPr sz="1350" baseline="0">
                <a:latin typeface="Overpass"/>
              </a:defRPr>
            </a:lvl2pPr>
            <a:lvl3pPr>
              <a:defRPr sz="1350" baseline="0">
                <a:latin typeface="Overpass"/>
              </a:defRPr>
            </a:lvl3pPr>
            <a:lvl4pPr>
              <a:defRPr sz="1350" baseline="0">
                <a:latin typeface="Overpass"/>
              </a:defRPr>
            </a:lvl4pPr>
            <a:lvl5pPr>
              <a:defRPr sz="1350" baseline="0">
                <a:latin typeface="Overpass"/>
              </a:defRPr>
            </a:lvl5pPr>
          </a:lstStyle>
          <a:p>
            <a:pPr lvl="0"/>
            <a:r>
              <a:rPr lang="en-US" dirty="0"/>
              <a:t>Insert paragraph of copy here. Do not exceed 40 words on slide.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</p:spPr>
        <p:txBody>
          <a:bodyPr vert="horz" lIns="0" tIns="0" rIns="0" bIns="0"/>
          <a:lstStyle>
            <a:lvl1pPr marL="257168" indent="-257168">
              <a:buFont typeface="Arial"/>
              <a:buChar char="•"/>
              <a:defRPr sz="1200" baseline="0">
                <a:latin typeface="Overpass"/>
              </a:defRPr>
            </a:lvl1pPr>
            <a:lvl2pPr marL="557199" indent="-214308">
              <a:buFont typeface="Arial"/>
              <a:buChar char="•"/>
              <a:defRPr sz="1200" baseline="0">
                <a:latin typeface="Overpass"/>
              </a:defRPr>
            </a:lvl2pPr>
            <a:lvl3pPr marL="857228" indent="-171446">
              <a:buFont typeface="Arial"/>
              <a:buChar char="•"/>
              <a:defRPr sz="1200" baseline="0">
                <a:latin typeface="Overpass"/>
              </a:defRPr>
            </a:lvl3pPr>
            <a:lvl4pPr marL="1200120" indent="-171446">
              <a:buFont typeface="Arial"/>
              <a:buChar char="•"/>
              <a:defRPr sz="1200" baseline="0">
                <a:latin typeface="Overpass"/>
              </a:defRPr>
            </a:lvl4pPr>
            <a:lvl5pPr marL="1543012" indent="-171446">
              <a:buFont typeface="Arial"/>
              <a:buChar char="•"/>
              <a:defRPr sz="1200" baseline="0">
                <a:latin typeface="Overpass"/>
              </a:defRPr>
            </a:lvl5pPr>
          </a:lstStyle>
          <a:p>
            <a:pPr lvl="0"/>
            <a:r>
              <a:rPr lang="en-US" dirty="0"/>
              <a:t>Bulleted list or additional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291476" y="4855240"/>
            <a:ext cx="346933" cy="1168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816FFF-CE62-C74F-8C41-6F3670508930}" type="slidenum">
              <a:rPr lang="en-US" sz="600" smtClean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pPr/>
              <a:t>‹#›</a:t>
            </a:fld>
            <a:endParaRPr lang="en-US" sz="6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740" y="4855240"/>
            <a:ext cx="3418060" cy="116810"/>
          </a:xfrm>
          <a:prstGeom prst="rect">
            <a:avLst/>
          </a:prstGeom>
        </p:spPr>
        <p:txBody>
          <a:bodyPr anchor="ctr" anchorCtr="0"/>
          <a:lstStyle>
            <a:lvl1pPr>
              <a:defRPr sz="60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361500" y="4733950"/>
            <a:ext cx="2421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DISTRIBUTION</a:t>
            </a:r>
          </a:p>
        </p:txBody>
      </p:sp>
      <p:pic>
        <p:nvPicPr>
          <p:cNvPr id="7" name="Google Shape;106;p10">
            <a:extLst>
              <a:ext uri="{FF2B5EF4-FFF2-40B4-BE49-F238E27FC236}">
                <a16:creationId xmlns:a16="http://schemas.microsoft.com/office/drawing/2014/main" id="{A7AD0881-5F63-419F-8DBD-1FE18A693090}"/>
              </a:ext>
            </a:extLst>
          </p:cNvPr>
          <p:cNvPicPr preferRelativeResize="0"/>
          <p:nvPr userDrawn="1"/>
        </p:nvPicPr>
        <p:blipFill rotWithShape="1">
          <a:blip r:embed="rId23">
            <a:alphaModFix/>
          </a:blip>
          <a:srcRect t="327" b="317"/>
          <a:stretch/>
        </p:blipFill>
        <p:spPr>
          <a:xfrm>
            <a:off x="8096676" y="4800404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700" r:id="rId17"/>
    <p:sldLayoutId id="2147483701" r:id="rId18"/>
    <p:sldLayoutId id="2147483703" r:id="rId19"/>
    <p:sldLayoutId id="214748370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6;p10">
            <a:extLst>
              <a:ext uri="{FF2B5EF4-FFF2-40B4-BE49-F238E27FC236}">
                <a16:creationId xmlns:a16="http://schemas.microsoft.com/office/drawing/2014/main" id="{566640F7-93B4-43C3-97D0-833DD6855593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 t="327" b="317"/>
          <a:stretch/>
        </p:blipFill>
        <p:spPr>
          <a:xfrm>
            <a:off x="1342000" y="1645853"/>
            <a:ext cx="1414848" cy="4705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releases.ansible.com/ansible-tower/setup-bundle/ansible-tower-setup-bundle-latest.el7.tar.gz" TargetMode="Externa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821825" y="2062455"/>
            <a:ext cx="5943600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dirty="0"/>
              <a:t>Ansible and Ansible Tower</a:t>
            </a:r>
            <a:endParaRPr lang="en" dirty="0"/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2"/>
          </p:nvPr>
        </p:nvSpPr>
        <p:spPr>
          <a:xfrm>
            <a:off x="1821825" y="2783598"/>
            <a:ext cx="4572000" cy="1562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Jim Garrett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Senior Solution Architect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jgarrett@redhat.com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AA170-9B50-4FF2-B5E6-2220EB96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559689"/>
            <a:ext cx="695325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7DD488-BA6C-49C1-80E9-75476D3EC38E}"/>
              </a:ext>
            </a:extLst>
          </p:cNvPr>
          <p:cNvSpPr txBox="1"/>
          <p:nvPr/>
        </p:nvSpPr>
        <p:spPr>
          <a:xfrm>
            <a:off x="3510651" y="804574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72447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799" y="1143001"/>
            <a:ext cx="4836459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language -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Playbooks</a:t>
            </a:r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. </a:t>
            </a:r>
          </a:p>
          <a:p>
            <a:endParaRPr lang="en-US" sz="15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Enterprise framework for controlling, securing and managing your automation – </a:t>
            </a:r>
            <a:r>
              <a:rPr lang="en-US" sz="15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 Tower</a:t>
            </a: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6" y="2235570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205163" y="184479"/>
            <a:ext cx="2264553" cy="117626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SIMPLE</a:t>
            </a:r>
            <a:endParaRPr lang="en-US" sz="150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3334057" y="256155"/>
            <a:ext cx="2260712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POWERFUL</a:t>
            </a:r>
            <a:endParaRPr lang="en-US" sz="1500" b="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6424504" y="279304"/>
            <a:ext cx="2136089" cy="1176269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all">
                <a:solidFill>
                  <a:schemeClr val="bg1"/>
                </a:solidFill>
                <a:latin typeface="Open Sans"/>
                <a:ea typeface="+mj-ea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rgbClr val="5BBDBF"/>
                </a:solidFill>
                <a:latin typeface="Overpass" charset="0"/>
                <a:ea typeface="Overpass" charset="0"/>
                <a:cs typeface="Overpass" charset="0"/>
              </a:rPr>
              <a:t>Agentless</a:t>
            </a:r>
            <a:endParaRPr lang="en-US" sz="1500" b="0" dirty="0">
              <a:solidFill>
                <a:srgbClr val="5BBDBF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3670854" y="1432931"/>
            <a:ext cx="1938052" cy="27223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Configuration management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App deployment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Workflow orchestration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Orchestrate the app lifecycle</a:t>
            </a:r>
            <a:endParaRPr lang="en-US" sz="20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3" name="AutoShape 3"/>
          <p:cNvSpPr>
            <a:spLocks/>
          </p:cNvSpPr>
          <p:nvPr/>
        </p:nvSpPr>
        <p:spPr bwMode="auto">
          <a:xfrm>
            <a:off x="515617" y="1480089"/>
            <a:ext cx="1857743" cy="2961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Human readable automation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No special coding skills needed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Tasks executed in order</a:t>
            </a:r>
            <a:endParaRPr lang="en-US" sz="28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18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Get productive quickly</a:t>
            </a:r>
            <a:endParaRPr lang="en-US" sz="28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sp>
        <p:nvSpPr>
          <p:cNvPr id="14" name="AutoShape 4"/>
          <p:cNvSpPr>
            <a:spLocks/>
          </p:cNvSpPr>
          <p:nvPr/>
        </p:nvSpPr>
        <p:spPr bwMode="auto">
          <a:xfrm>
            <a:off x="6684731" y="1461739"/>
            <a:ext cx="1905000" cy="26935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8575" tIns="28575" rIns="28575" bIns="28575"/>
          <a:lstStyle/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Agentless architecture</a:t>
            </a: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Uses </a:t>
            </a:r>
            <a:r>
              <a:rPr lang="en-US" sz="20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OpenSSH</a:t>
            </a:r>
            <a:r>
              <a:rPr lang="en-US" sz="2000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 &amp; </a:t>
            </a:r>
            <a:r>
              <a:rPr lang="en-US" sz="2000" dirty="0" err="1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WinRM</a:t>
            </a:r>
            <a:endParaRPr lang="en-US" sz="2000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  <a:sym typeface="Arial" charset="0"/>
            </a:endParaRPr>
          </a:p>
          <a:p>
            <a:pPr defTabSz="438139">
              <a:spcBef>
                <a:spcPts val="900"/>
              </a:spcBef>
              <a:buSzPct val="100000"/>
              <a:defRPr/>
            </a:pPr>
            <a:r>
              <a:rPr lang="en-US" sz="2000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  <a:sym typeface="Source Sans Pro" charset="0"/>
              </a:rPr>
              <a:t>More efficient &amp; more secure</a:t>
            </a:r>
            <a:endParaRPr lang="en-US" sz="2000" b="1" dirty="0">
              <a:solidFill>
                <a:schemeClr val="tx1"/>
              </a:solidFill>
              <a:latin typeface="Overpass" charset="0"/>
              <a:ea typeface="Overpass" charset="0"/>
              <a:cs typeface="Overpass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 flipH="1">
            <a:off x="2900368" y="354474"/>
            <a:ext cx="28576" cy="4087153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5947941" y="354474"/>
            <a:ext cx="0" cy="4087153"/>
          </a:xfrm>
          <a:prstGeom prst="line">
            <a:avLst/>
          </a:prstGeom>
          <a:noFill/>
          <a:ln w="6350">
            <a:solidFill>
              <a:srgbClr val="5BBDBF"/>
            </a:solidFill>
            <a:round/>
          </a:ln>
        </p:spPr>
        <p:style>
          <a:lnRef idx="2">
            <a:schemeClr val="dk1"/>
          </a:lnRef>
          <a:fillRef idx="1">
            <a:srgbClr val="99CCFF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34" y="332048"/>
            <a:ext cx="374018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86" y="389923"/>
            <a:ext cx="396109" cy="514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2" y="423924"/>
            <a:ext cx="530159" cy="515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AD7065-D26A-440A-9AB0-C66A3D25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"/>
            <a:ext cx="7270376" cy="45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3AD26-4408-4478-9CC1-292819B9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327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724384-E0E3-4FCA-806F-7D4653F00F4F}"/>
              </a:ext>
            </a:extLst>
          </p:cNvPr>
          <p:cNvSpPr/>
          <p:nvPr/>
        </p:nvSpPr>
        <p:spPr>
          <a:xfrm>
            <a:off x="80387" y="2019719"/>
            <a:ext cx="1738365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4DB32-3953-4E79-88EA-51A63DEA0718}"/>
              </a:ext>
            </a:extLst>
          </p:cNvPr>
          <p:cNvSpPr/>
          <p:nvPr/>
        </p:nvSpPr>
        <p:spPr>
          <a:xfrm>
            <a:off x="80387" y="3044651"/>
            <a:ext cx="1969477" cy="341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6A1E2-BDBF-4125-86EC-D0C3883949DB}"/>
              </a:ext>
            </a:extLst>
          </p:cNvPr>
          <p:cNvSpPr/>
          <p:nvPr/>
        </p:nvSpPr>
        <p:spPr>
          <a:xfrm>
            <a:off x="40193" y="4079631"/>
            <a:ext cx="2049864" cy="3114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F1A9C9-4A58-42A3-AD9B-A14BFF54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1" y="70338"/>
            <a:ext cx="8418617" cy="4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1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Managing networks hasn’t changed in 30 years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Networks are mission critical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 network is a unique snowflake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changes that proliferate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Vendor specific implementations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Testing is expensive/impossible</a:t>
            </a:r>
          </a:p>
        </p:txBody>
      </p:sp>
    </p:spTree>
    <p:extLst>
      <p:ext uri="{BB962C8B-B14F-4D97-AF65-F5344CB8AC3E}">
        <p14:creationId xmlns:p14="http://schemas.microsoft.com/office/powerpoint/2010/main" val="12145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F5C6B-2E1D-480E-86A8-A84B25AC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637"/>
            <a:ext cx="9144000" cy="47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1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Automatic considerations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is no longer the slowest link in the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Businesses demand that networks deliver at the speed of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Automation of repeatable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Bridge silos</a:t>
            </a:r>
          </a:p>
        </p:txBody>
      </p:sp>
    </p:spTree>
    <p:extLst>
      <p:ext uri="{BB962C8B-B14F-4D97-AF65-F5344CB8AC3E}">
        <p14:creationId xmlns:p14="http://schemas.microsoft.com/office/powerpoint/2010/main" val="14202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69966" y="26484"/>
            <a:ext cx="8604067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Common Use Cases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b="1" i="1" dirty="0"/>
              <a:t>Anything an operator can do manually, Ansible can automate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Backup and restore device configurations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network device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Configuration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patches to address CVE (</a:t>
            </a:r>
            <a:r>
              <a:rPr lang="en-US" sz="2400" i="1" dirty="0"/>
              <a:t>Common Vulnerabilities and Exposures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dynamic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427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207649" y="26484"/>
            <a:ext cx="6516853" cy="632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You Will Learn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69966" y="646160"/>
            <a:ext cx="8691154" cy="3693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Ansible and The Ansible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Ansible Works and its Key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Ad-Hoc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Playbook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Reuse and Redistribution of Ansible Content with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Ansible Tower</a:t>
            </a:r>
          </a:p>
        </p:txBody>
      </p:sp>
    </p:spTree>
    <p:extLst>
      <p:ext uri="{BB962C8B-B14F-4D97-AF65-F5344CB8AC3E}">
        <p14:creationId xmlns:p14="http://schemas.microsoft.com/office/powerpoint/2010/main" val="25910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0623D-0A1C-46E7-B89C-81E35E8D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5"/>
            <a:ext cx="9144000" cy="47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56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46232E-7D54-4C39-9EE6-A2E3F705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4"/>
            <a:ext cx="9144000" cy="47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50D156-21A3-49FA-BB96-D8DF0073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"/>
            <a:ext cx="9144000" cy="47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05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4BF704-95D6-4A2B-ADBF-4246C672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1"/>
            <a:ext cx="9144000" cy="47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A87B7F-31A3-4BBC-A804-61AC5BEC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"/>
            <a:ext cx="9144000" cy="47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6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74C5D-FC8A-4363-8947-013264942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650" y="1866507"/>
            <a:ext cx="7490700" cy="1410486"/>
          </a:xfrm>
        </p:spPr>
        <p:txBody>
          <a:bodyPr/>
          <a:lstStyle/>
          <a:p>
            <a:pPr algn="ctr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https://github.com/jimgarrett123/ansible-workshop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9A292-054F-4FA1-AE12-BCA4645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Location</a:t>
            </a:r>
          </a:p>
        </p:txBody>
      </p:sp>
    </p:spTree>
    <p:extLst>
      <p:ext uri="{BB962C8B-B14F-4D97-AF65-F5344CB8AC3E}">
        <p14:creationId xmlns:p14="http://schemas.microsoft.com/office/powerpoint/2010/main" val="94036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1 : </a:t>
            </a:r>
            <a:r>
              <a:rPr lang="en-US" sz="4000" dirty="0" err="1"/>
              <a:t>Ansible_Install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61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512466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Simplicity – Command Line</a:t>
            </a:r>
          </a:p>
        </p:txBody>
      </p:sp>
      <p:pic>
        <p:nvPicPr>
          <p:cNvPr id="49" name="Shape 485"/>
          <p:cNvPicPr preferRelativeResize="0"/>
          <p:nvPr/>
        </p:nvPicPr>
        <p:blipFill rotWithShape="1">
          <a:blip r:embed="rId2">
            <a:alphaModFix/>
          </a:blip>
          <a:srcRect t="5970"/>
          <a:stretch/>
        </p:blipFill>
        <p:spPr>
          <a:xfrm>
            <a:off x="170822" y="608967"/>
            <a:ext cx="8802356" cy="40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EB77D-F168-4659-891F-32F9F499EE54}"/>
              </a:ext>
            </a:extLst>
          </p:cNvPr>
          <p:cNvSpPr txBox="1"/>
          <p:nvPr/>
        </p:nvSpPr>
        <p:spPr>
          <a:xfrm>
            <a:off x="2762851" y="397850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463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23149"/>
            <a:ext cx="5829300" cy="53243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Simplicity - playbook</a:t>
            </a:r>
          </a:p>
        </p:txBody>
      </p:sp>
      <p:pic>
        <p:nvPicPr>
          <p:cNvPr id="4" name="Shape 494"/>
          <p:cNvPicPr preferRelativeResize="0"/>
          <p:nvPr/>
        </p:nvPicPr>
        <p:blipFill rotWithShape="1">
          <a:blip r:embed="rId3">
            <a:alphaModFix/>
          </a:blip>
          <a:srcRect t="8981" b="9365"/>
          <a:stretch/>
        </p:blipFill>
        <p:spPr>
          <a:xfrm>
            <a:off x="0" y="449663"/>
            <a:ext cx="9144000" cy="377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278F63-AFA3-43E6-A59B-20A54A8802C7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460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0"/>
            <a:ext cx="5829300" cy="10287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Inventory file example</a:t>
            </a:r>
          </a:p>
        </p:txBody>
      </p:sp>
      <p:sp>
        <p:nvSpPr>
          <p:cNvPr id="5" name="Shape 503"/>
          <p:cNvSpPr txBox="1">
            <a:spLocks/>
          </p:cNvSpPr>
          <p:nvPr/>
        </p:nvSpPr>
        <p:spPr>
          <a:xfrm>
            <a:off x="1371600" y="1371601"/>
            <a:ext cx="5943600" cy="3257550"/>
          </a:xfrm>
          <a:prstGeom prst="rect">
            <a:avLst/>
          </a:prstGeom>
          <a:noFill/>
          <a:ln>
            <a:noFill/>
          </a:ln>
        </p:spPr>
        <p:txBody>
          <a:bodyPr lIns="114038" tIns="114038" rIns="114038" bIns="114038" anchor="t" anchorCtr="0">
            <a:noAutofit/>
          </a:bodyPr>
          <a:lstStyle>
            <a:lvl1pPr marL="342891" indent="-342891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32" indent="-28574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2971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160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349" indent="-228594" algn="l" defTabSz="457189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r>
              <a:rPr lang="en" sz="2000" b="1" dirty="0">
                <a:solidFill>
                  <a:srgbClr val="404040"/>
                </a:solidFill>
              </a:rPr>
              <a:t>[web]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-US" sz="2000" b="1" dirty="0">
                <a:solidFill>
                  <a:srgbClr val="404040"/>
                </a:solidFill>
              </a:rPr>
              <a:t>r2d2</a:t>
            </a:r>
            <a:r>
              <a:rPr lang="en" sz="2000" b="1" dirty="0">
                <a:solidFill>
                  <a:srgbClr val="404040"/>
                </a:solidFill>
              </a:rPr>
              <a:t>.example.com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-US" sz="2000" b="1" dirty="0">
                <a:solidFill>
                  <a:srgbClr val="404040"/>
                </a:solidFill>
              </a:rPr>
              <a:t>c3po</a:t>
            </a:r>
            <a:r>
              <a:rPr lang="en" sz="2000" b="1" dirty="0">
                <a:solidFill>
                  <a:srgbClr val="404040"/>
                </a:solidFill>
              </a:rPr>
              <a:t>.example.com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None/>
            </a:pP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[dbservers]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mysql.example.com</a:t>
            </a:r>
            <a:br>
              <a:rPr lang="en" sz="2000" b="1" dirty="0">
                <a:solidFill>
                  <a:srgbClr val="404040"/>
                </a:solidFill>
              </a:rPr>
            </a:br>
            <a:r>
              <a:rPr lang="en" sz="2000" b="1" dirty="0">
                <a:solidFill>
                  <a:srgbClr val="404040"/>
                </a:solidFill>
              </a:rPr>
              <a:t>postgre.example.com</a:t>
            </a:r>
          </a:p>
        </p:txBody>
      </p:sp>
      <p:pic>
        <p:nvPicPr>
          <p:cNvPr id="4" name="Shape 5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075" y="1389889"/>
            <a:ext cx="3213783" cy="2197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51FDCC-E35E-4CFE-BF5C-8C9AA0D1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" y="78874"/>
            <a:ext cx="8937343" cy="467410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40669D5-52E6-4A38-A2D7-077C905D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8" y="0"/>
            <a:ext cx="77724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32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32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D4496-6D59-4CF6-B195-00C826E954BE}"/>
              </a:ext>
            </a:extLst>
          </p:cNvPr>
          <p:cNvSpPr txBox="1"/>
          <p:nvPr/>
        </p:nvSpPr>
        <p:spPr>
          <a:xfrm>
            <a:off x="362607" y="1497724"/>
            <a:ext cx="483658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Automation Engine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IT Infrastructure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Networks - F5, Arista, Cisco,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Juniper, Open </a:t>
            </a:r>
            <a:r>
              <a:rPr lang="en-US" sz="2800" dirty="0" err="1">
                <a:solidFill>
                  <a:srgbClr val="FF0000"/>
                </a:solidFill>
              </a:rPr>
              <a:t>Vswitch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VYOS, others</a:t>
            </a:r>
          </a:p>
        </p:txBody>
      </p:sp>
    </p:spTree>
    <p:extLst>
      <p:ext uri="{BB962C8B-B14F-4D97-AF65-F5344CB8AC3E}">
        <p14:creationId xmlns:p14="http://schemas.microsoft.com/office/powerpoint/2010/main" val="1890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27780"/>
            <a:ext cx="5829300" cy="59451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4" name="Shape 510"/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69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FD18899-9407-4D49-83A8-37DCC3F6F9A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6C348D2B-FDE7-4791-BC4E-784276C7ACA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417075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ED5E3EE-AFEE-4C63-A007-CEDE4359A3E7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5C90719C-2CAB-44BF-9696-E54C3C52BA0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2008186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11209C7-0D62-430A-9A17-E9A3660445CA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EC4B5020-7A99-48F0-BB01-1DC520015F86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731601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E5CD65A-A201-428E-BCBF-B7A87BC16EB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5063571-9585-4A87-B060-F2353CAEA703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750502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2809491-656D-4416-88EC-F8594480AB54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94D3CA26-C689-417A-B843-6AC029B753FF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apache config file</a:t>
            </a: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start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3839431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12" descr="5067471752_1fa8a4ab15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250" y="1071919"/>
            <a:ext cx="2228850" cy="24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1345E2-4CEC-42BE-B335-DB8B18C849FD}"/>
              </a:ext>
            </a:extLst>
          </p:cNvPr>
          <p:cNvSpPr txBox="1">
            <a:spLocks/>
          </p:cNvSpPr>
          <p:nvPr/>
        </p:nvSpPr>
        <p:spPr>
          <a:xfrm>
            <a:off x="1657350" y="27780"/>
            <a:ext cx="5829300" cy="594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Playbook</a:t>
            </a:r>
          </a:p>
        </p:txBody>
      </p:sp>
      <p:sp>
        <p:nvSpPr>
          <p:cNvPr id="8" name="Shape 510">
            <a:extLst>
              <a:ext uri="{FF2B5EF4-FFF2-40B4-BE49-F238E27FC236}">
                <a16:creationId xmlns:a16="http://schemas.microsoft.com/office/drawing/2014/main" id="{944BC312-6806-410A-955B-1226A0F6EF49}"/>
              </a:ext>
            </a:extLst>
          </p:cNvPr>
          <p:cNvSpPr txBox="1"/>
          <p:nvPr/>
        </p:nvSpPr>
        <p:spPr>
          <a:xfrm>
            <a:off x="1547132" y="615949"/>
            <a:ext cx="6049736" cy="4133851"/>
          </a:xfrm>
          <a:prstGeom prst="rect">
            <a:avLst/>
          </a:prstGeom>
          <a:noFill/>
          <a:ln>
            <a:noFill/>
          </a:ln>
        </p:spPr>
        <p:txBody>
          <a:bodyPr lIns="125700" tIns="62850" rIns="125700" bIns="62850" anchor="t" anchorCtr="0">
            <a:noAutofit/>
          </a:bodyPr>
          <a:lstStyle/>
          <a:p>
            <a:pPr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- name: install and start apache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hosts: web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vars: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http_port: 80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max_clients: 200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remote_user: root</a:t>
            </a:r>
          </a:p>
          <a:p>
            <a:pPr>
              <a:spcBef>
                <a:spcPts val="450"/>
              </a:spcBef>
              <a:buClr>
                <a:schemeClr val="dk1"/>
              </a:buClr>
            </a:pPr>
            <a:endParaRPr b="1" dirty="0">
              <a:solidFill>
                <a:srgbClr val="0E101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install httpd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yum: pkg=httpd state=latest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write the apache config file     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template: src=/srv/httpd.j2 dest=/etc/httpd.conf</a:t>
            </a: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- name: </a:t>
            </a:r>
            <a:r>
              <a:rPr lang="en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 httpd</a:t>
            </a:r>
            <a:endParaRPr lang="en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50"/>
              </a:spcBef>
              <a:buClr>
                <a:srgbClr val="0E1012"/>
              </a:buClr>
              <a:buSzPct val="25000"/>
            </a:pPr>
            <a:r>
              <a:rPr lang="en" b="1" dirty="0">
                <a:solidFill>
                  <a:srgbClr val="0E1012"/>
                </a:solidFill>
                <a:latin typeface="Courier New"/>
                <a:ea typeface="Courier New"/>
                <a:cs typeface="Courier New"/>
                <a:sym typeface="Courier New"/>
              </a:rPr>
              <a:t>    service: name=httpd state=running</a:t>
            </a:r>
          </a:p>
        </p:txBody>
      </p:sp>
    </p:spTree>
    <p:extLst>
      <p:ext uri="{BB962C8B-B14F-4D97-AF65-F5344CB8AC3E}">
        <p14:creationId xmlns:p14="http://schemas.microsoft.com/office/powerpoint/2010/main" val="1642560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/>
          <p:cNvSpPr>
            <a:spLocks noGrp="1"/>
          </p:cNvSpPr>
          <p:nvPr>
            <p:ph type="title"/>
          </p:nvPr>
        </p:nvSpPr>
        <p:spPr>
          <a:xfrm>
            <a:off x="1657350" y="-442726"/>
            <a:ext cx="5829300" cy="88935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How </a:t>
            </a:r>
            <a:r>
              <a:rPr lang="en-US" sz="2000" dirty="0">
                <a:solidFill>
                  <a:schemeClr val="accent1"/>
                </a:solidFill>
                <a:ea typeface="+mj-ea"/>
                <a:cs typeface="+mj-cs"/>
              </a:rPr>
              <a:t>ANSIBLE</a:t>
            </a:r>
            <a:r>
              <a:rPr lang="en-US" sz="2000" dirty="0">
                <a:solidFill>
                  <a:schemeClr val="accent6"/>
                </a:solidFill>
                <a:ea typeface="+mj-ea"/>
                <a:cs typeface="+mj-cs"/>
              </a:rPr>
              <a:t> Works – at scale</a:t>
            </a:r>
          </a:p>
        </p:txBody>
      </p:sp>
      <p:pic>
        <p:nvPicPr>
          <p:cNvPr id="5" name="Shape 519" descr="43-ansible-multi-node-deployment-workflow2.png"/>
          <p:cNvPicPr preferRelativeResize="0"/>
          <p:nvPr/>
        </p:nvPicPr>
        <p:blipFill rotWithShape="1">
          <a:blip r:embed="rId3">
            <a:alphaModFix/>
          </a:blip>
          <a:srcRect l="-4960" r="4960"/>
          <a:stretch/>
        </p:blipFill>
        <p:spPr>
          <a:xfrm>
            <a:off x="-391886" y="342900"/>
            <a:ext cx="9535886" cy="395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D648-867B-4763-BD31-202C77B80555}"/>
              </a:ext>
            </a:extLst>
          </p:cNvPr>
          <p:cNvSpPr txBox="1"/>
          <p:nvPr/>
        </p:nvSpPr>
        <p:spPr>
          <a:xfrm>
            <a:off x="818495" y="4219955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ansible-playbook </a:t>
            </a:r>
            <a:r>
              <a:rPr lang="en-US" sz="2800" b="1" dirty="0" err="1"/>
              <a:t>simple_playbook.yml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2857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D9B1F-502B-45F9-B1C6-92BDD7C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40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AD339-71BC-4E73-8C62-EB14B70F8506}"/>
              </a:ext>
            </a:extLst>
          </p:cNvPr>
          <p:cNvSpPr txBox="1"/>
          <p:nvPr/>
        </p:nvSpPr>
        <p:spPr>
          <a:xfrm>
            <a:off x="2762851" y="4240112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$ ansible all -m 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1527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6BBF5-657F-444B-BC55-40B3DA76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99"/>
            <a:ext cx="914400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1500" dirty="0">
                <a:solidFill>
                  <a:schemeClr val="tx1"/>
                </a:solidFill>
                <a:ea typeface="+mj-ea"/>
                <a:cs typeface="+mj-cs"/>
              </a:rPr>
              <a:t>WHAT IS </a:t>
            </a:r>
            <a:r>
              <a:rPr lang="en-US" sz="1500" b="1" dirty="0">
                <a:solidFill>
                  <a:srgbClr val="FF0000"/>
                </a:solidFill>
                <a:ea typeface="+mj-ea"/>
                <a:cs typeface="+mj-cs"/>
              </a:rPr>
              <a:t>ANSIBLE</a:t>
            </a:r>
            <a:r>
              <a:rPr lang="en-US" sz="1500" dirty="0">
                <a:solidFill>
                  <a:schemeClr val="accent6"/>
                </a:solidFill>
                <a:ea typeface="+mj-ea"/>
                <a:cs typeface="+mj-cs"/>
              </a:rPr>
              <a:t>?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85800" y="1143001"/>
            <a:ext cx="4591594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It’s an automation engine - </a:t>
            </a:r>
            <a:r>
              <a:rPr lang="en-US" b="1" dirty="0">
                <a:solidFill>
                  <a:schemeClr val="tx1"/>
                </a:solidFill>
                <a:latin typeface="Overpass" charset="0"/>
                <a:ea typeface="Overpass" charset="0"/>
                <a:cs typeface="Overpass" charset="0"/>
              </a:rPr>
              <a:t>Ansible</a:t>
            </a:r>
          </a:p>
          <a:p>
            <a:endParaRPr lang="en-US" sz="1500" dirty="0">
              <a:solidFill>
                <a:schemeClr val="tx2"/>
              </a:solidFill>
              <a:latin typeface="Overpass" charset="0"/>
              <a:ea typeface="Overpass" charset="0"/>
              <a:cs typeface="Overpass" charset="0"/>
            </a:endParaRPr>
          </a:p>
          <a:p>
            <a:pPr marL="0" indent="0">
              <a:buNone/>
            </a:pPr>
            <a:endParaRPr lang="en-US" sz="1500" dirty="0">
              <a:latin typeface="Overpass" charset="0"/>
              <a:ea typeface="Overpass" charset="0"/>
              <a:cs typeface="Overpass" charset="0"/>
            </a:endParaRPr>
          </a:p>
        </p:txBody>
      </p:sp>
      <p:pic>
        <p:nvPicPr>
          <p:cNvPr id="14" name="Picture 13" descr="tower-scree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0" y="2145573"/>
            <a:ext cx="3349442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0"/>
            <a:ext cx="1087344" cy="638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94" y="206186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 What????</a:t>
            </a:r>
          </a:p>
        </p:txBody>
      </p:sp>
    </p:spTree>
    <p:extLst>
      <p:ext uri="{BB962C8B-B14F-4D97-AF65-F5344CB8AC3E}">
        <p14:creationId xmlns:p14="http://schemas.microsoft.com/office/powerpoint/2010/main" val="13791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0656-AC32-4B31-96A2-0FE556B1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037"/>
            <a:ext cx="12776200" cy="52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9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308D-D354-425A-AF28-5A7694FC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5" y="170330"/>
            <a:ext cx="720546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0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B689E-C403-494A-8DFA-568C84FD6777}"/>
              </a:ext>
            </a:extLst>
          </p:cNvPr>
          <p:cNvSpPr txBox="1"/>
          <p:nvPr/>
        </p:nvSpPr>
        <p:spPr>
          <a:xfrm>
            <a:off x="228600" y="993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AD-Hoc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811D0-DDDB-4D01-B24A-9DAE9B3F3C33}"/>
              </a:ext>
            </a:extLst>
          </p:cNvPr>
          <p:cNvSpPr txBox="1"/>
          <p:nvPr/>
        </p:nvSpPr>
        <p:spPr>
          <a:xfrm>
            <a:off x="228600" y="812800"/>
            <a:ext cx="79880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Check all my inventory hosts are ready to be managed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all –m ping</a:t>
            </a:r>
          </a:p>
          <a:p>
            <a:endParaRPr lang="en-US" sz="2400" dirty="0"/>
          </a:p>
          <a:p>
            <a:r>
              <a:rPr lang="en-US" sz="2400" dirty="0"/>
              <a:t># Collect and Display discovered facts for localhost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localhost –m setup</a:t>
            </a:r>
          </a:p>
          <a:p>
            <a:endParaRPr lang="en-US" sz="2400" dirty="0"/>
          </a:p>
          <a:p>
            <a:r>
              <a:rPr lang="en-US" sz="2400" dirty="0"/>
              <a:t># run the uptime command on all hosts in the WEB group</a:t>
            </a:r>
          </a:p>
          <a:p>
            <a:r>
              <a:rPr lang="en-US" sz="2400" dirty="0">
                <a:solidFill>
                  <a:srgbClr val="FF0000"/>
                </a:solidFill>
              </a:rPr>
              <a:t>$ ansible web –m command –a “uptime”</a:t>
            </a:r>
          </a:p>
        </p:txBody>
      </p:sp>
    </p:spTree>
    <p:extLst>
      <p:ext uri="{BB962C8B-B14F-4D97-AF65-F5344CB8AC3E}">
        <p14:creationId xmlns:p14="http://schemas.microsoft.com/office/powerpoint/2010/main" val="10880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516464-F4C9-4497-AF50-DC7E87BFA7AF}"/>
              </a:ext>
            </a:extLst>
          </p:cNvPr>
          <p:cNvSpPr txBox="1"/>
          <p:nvPr/>
        </p:nvSpPr>
        <p:spPr>
          <a:xfrm>
            <a:off x="228600" y="99367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Sidebar: Discovered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D0F24-92E5-4205-9913-A9A91DB30FB4}"/>
              </a:ext>
            </a:extLst>
          </p:cNvPr>
          <p:cNvSpPr txBox="1"/>
          <p:nvPr/>
        </p:nvSpPr>
        <p:spPr>
          <a:xfrm>
            <a:off x="368301" y="685800"/>
            <a:ext cx="852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Facts are bits of information derived from examining a host system, these are stored as variables for later use in the play.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2B397-EA4B-4FF3-A788-E0C6A1F25278}"/>
              </a:ext>
            </a:extLst>
          </p:cNvPr>
          <p:cNvSpPr txBox="1"/>
          <p:nvPr/>
        </p:nvSpPr>
        <p:spPr>
          <a:xfrm>
            <a:off x="469900" y="1473200"/>
            <a:ext cx="481734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$ ansible localhost –m setup</a:t>
            </a:r>
          </a:p>
          <a:p>
            <a:r>
              <a:rPr lang="en-US" sz="2000" dirty="0"/>
              <a:t>localhost | success &gt;&gt; {</a:t>
            </a:r>
          </a:p>
          <a:p>
            <a:r>
              <a:rPr lang="en-US" sz="2000" dirty="0"/>
              <a:t>   “</a:t>
            </a:r>
            <a:r>
              <a:rPr lang="en-US" sz="2000" dirty="0" err="1"/>
              <a:t>ansible_facts</a:t>
            </a:r>
            <a:r>
              <a:rPr lang="en-US" sz="2000" dirty="0"/>
              <a:t>”: {</a:t>
            </a:r>
          </a:p>
          <a:p>
            <a:r>
              <a:rPr lang="en-US" sz="2000" dirty="0"/>
              <a:t>      “ansible_default_ipv4”: {</a:t>
            </a:r>
          </a:p>
          <a:p>
            <a:r>
              <a:rPr lang="en-US" sz="2000" dirty="0"/>
              <a:t>         “address”: “192.168.1.27”,</a:t>
            </a:r>
          </a:p>
          <a:p>
            <a:r>
              <a:rPr lang="en-US" sz="2000" dirty="0"/>
              <a:t>         “alias”: “wlan0”,</a:t>
            </a:r>
          </a:p>
          <a:p>
            <a:r>
              <a:rPr lang="en-US" sz="2000" dirty="0"/>
              <a:t>         “gateway: “192.168.1.1”,</a:t>
            </a:r>
          </a:p>
          <a:p>
            <a:r>
              <a:rPr lang="en-US" sz="2000" dirty="0"/>
              <a:t>         “interface: “wlan0”,</a:t>
            </a:r>
          </a:p>
          <a:p>
            <a:r>
              <a:rPr lang="en-US" sz="2000" dirty="0"/>
              <a:t>         </a:t>
            </a:r>
            <a:r>
              <a:rPr lang="en-US" sz="2000" dirty="0">
                <a:solidFill>
                  <a:srgbClr val="FF0000"/>
                </a:solidFill>
              </a:rPr>
              <a:t>“</a:t>
            </a:r>
            <a:r>
              <a:rPr lang="en-US" sz="2000" dirty="0" err="1">
                <a:solidFill>
                  <a:srgbClr val="FF0000"/>
                </a:solidFill>
              </a:rPr>
              <a:t>macaddress</a:t>
            </a:r>
            <a:r>
              <a:rPr lang="en-US" sz="2000" dirty="0">
                <a:solidFill>
                  <a:srgbClr val="FF0000"/>
                </a:solidFill>
              </a:rPr>
              <a:t>”: “c4:85:08:3b:a9:16”,</a:t>
            </a:r>
          </a:p>
          <a:p>
            <a:r>
              <a:rPr lang="en-US" sz="2000" dirty="0"/>
              <a:t>         .</a:t>
            </a:r>
          </a:p>
          <a:p>
            <a:r>
              <a:rPr lang="en-US" sz="2000" dirty="0"/>
              <a:t>         .</a:t>
            </a:r>
          </a:p>
        </p:txBody>
      </p:sp>
    </p:spTree>
    <p:extLst>
      <p:ext uri="{BB962C8B-B14F-4D97-AF65-F5344CB8AC3E}">
        <p14:creationId xmlns:p14="http://schemas.microsoft.com/office/powerpoint/2010/main" val="2064288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2 :</a:t>
            </a:r>
            <a:r>
              <a:rPr lang="en-US" sz="4000" dirty="0" err="1"/>
              <a:t>Adhoc_Commands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171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59A7F-7E6D-4B0B-9E2F-7F095152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55"/>
            <a:ext cx="9144000" cy="41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2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C3AFB-0ED7-4F47-BE24-6D3D2487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379"/>
            <a:ext cx="9144000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1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2F47D-C7F9-448B-8B6C-0220DAB4597F}"/>
              </a:ext>
            </a:extLst>
          </p:cNvPr>
          <p:cNvSpPr txBox="1"/>
          <p:nvPr/>
        </p:nvSpPr>
        <p:spPr>
          <a:xfrm>
            <a:off x="215900" y="88900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Tasks in a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29837-A3DF-4057-86E9-9AB814543115}"/>
              </a:ext>
            </a:extLst>
          </p:cNvPr>
          <p:cNvSpPr txBox="1"/>
          <p:nvPr/>
        </p:nvSpPr>
        <p:spPr>
          <a:xfrm>
            <a:off x="330200" y="419900"/>
            <a:ext cx="7797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tasks: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name: </a:t>
            </a:r>
            <a:r>
              <a:rPr lang="en-US" sz="2000" dirty="0">
                <a:solidFill>
                  <a:srgbClr val="FF0000"/>
                </a:solidFill>
              </a:rPr>
              <a:t>Ensure httpd package is present</a:t>
            </a:r>
          </a:p>
          <a:p>
            <a:r>
              <a:rPr lang="en-US" sz="2000" dirty="0"/>
              <a:t>     yum:</a:t>
            </a:r>
          </a:p>
          <a:p>
            <a:r>
              <a:rPr lang="en-US" sz="2000" dirty="0"/>
              <a:t>         name: httpd</a:t>
            </a:r>
          </a:p>
          <a:p>
            <a:r>
              <a:rPr lang="en-US" sz="2000" dirty="0"/>
              <a:t>         state: latest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name:</a:t>
            </a:r>
            <a:r>
              <a:rPr lang="en-US" sz="2000" dirty="0">
                <a:solidFill>
                  <a:srgbClr val="FF0000"/>
                </a:solidFill>
              </a:rPr>
              <a:t> Ensure latest index.html is present</a:t>
            </a:r>
          </a:p>
          <a:p>
            <a:r>
              <a:rPr lang="en-US" sz="2000" dirty="0"/>
              <a:t>     copy: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src</a:t>
            </a:r>
            <a:r>
              <a:rPr lang="en-US" sz="2000" dirty="0"/>
              <a:t>: files/index.html</a:t>
            </a:r>
          </a:p>
          <a:p>
            <a:r>
              <a:rPr lang="en-US" sz="2000" dirty="0"/>
              <a:t>         </a:t>
            </a:r>
            <a:r>
              <a:rPr lang="en-US" sz="2000" dirty="0" err="1"/>
              <a:t>dest</a:t>
            </a:r>
            <a:r>
              <a:rPr lang="en-US" sz="2000" dirty="0"/>
              <a:t>: /var/www/html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name: </a:t>
            </a:r>
            <a:r>
              <a:rPr lang="en-US" sz="2000" dirty="0">
                <a:solidFill>
                  <a:srgbClr val="FF0000"/>
                </a:solidFill>
              </a:rPr>
              <a:t>Restart httpd</a:t>
            </a:r>
          </a:p>
          <a:p>
            <a:r>
              <a:rPr lang="en-US" sz="2000" dirty="0"/>
              <a:t>     service:</a:t>
            </a:r>
          </a:p>
          <a:p>
            <a:r>
              <a:rPr lang="en-US" sz="2000" dirty="0"/>
              <a:t>         name: httpd</a:t>
            </a:r>
          </a:p>
          <a:p>
            <a:r>
              <a:rPr lang="en-US" sz="2000" dirty="0"/>
              <a:t>         state: restarted</a:t>
            </a:r>
          </a:p>
        </p:txBody>
      </p:sp>
    </p:spTree>
    <p:extLst>
      <p:ext uri="{BB962C8B-B14F-4D97-AF65-F5344CB8AC3E}">
        <p14:creationId xmlns:p14="http://schemas.microsoft.com/office/powerpoint/2010/main" val="3341276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722E1-C03A-4627-B374-D4821F09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832"/>
            <a:ext cx="9144000" cy="2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3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2F47D-C7F9-448B-8B6C-0220DAB4597F}"/>
              </a:ext>
            </a:extLst>
          </p:cNvPr>
          <p:cNvSpPr txBox="1"/>
          <p:nvPr/>
        </p:nvSpPr>
        <p:spPr>
          <a:xfrm>
            <a:off x="215900" y="88900"/>
            <a:ext cx="3834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 Handler Task in a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29837-A3DF-4057-86E9-9AB814543115}"/>
              </a:ext>
            </a:extLst>
          </p:cNvPr>
          <p:cNvSpPr txBox="1"/>
          <p:nvPr/>
        </p:nvSpPr>
        <p:spPr>
          <a:xfrm>
            <a:off x="330200" y="558800"/>
            <a:ext cx="7797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tasks: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name: </a:t>
            </a:r>
            <a:r>
              <a:rPr lang="en-US" sz="1600" dirty="0">
                <a:solidFill>
                  <a:srgbClr val="FF0000"/>
                </a:solidFill>
              </a:rPr>
              <a:t>Ensure httpd package is present</a:t>
            </a:r>
          </a:p>
          <a:p>
            <a:r>
              <a:rPr lang="en-US" sz="1600" dirty="0"/>
              <a:t>     yum:</a:t>
            </a:r>
          </a:p>
          <a:p>
            <a:r>
              <a:rPr lang="en-US" sz="1600" dirty="0"/>
              <a:t>         name: httpd</a:t>
            </a:r>
          </a:p>
          <a:p>
            <a:r>
              <a:rPr lang="en-US" sz="1600" dirty="0"/>
              <a:t>         state: latest</a:t>
            </a:r>
          </a:p>
          <a:p>
            <a:r>
              <a:rPr lang="en-US" sz="1600" dirty="0"/>
              <a:t>     notify: </a:t>
            </a:r>
            <a:r>
              <a:rPr lang="en-US" sz="1600" dirty="0" err="1">
                <a:solidFill>
                  <a:srgbClr val="FF0000"/>
                </a:solidFill>
              </a:rPr>
              <a:t>restart_httpd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sz="1600" dirty="0"/>
          </a:p>
          <a:p>
            <a:pPr marL="342900" indent="-342900">
              <a:buFontTx/>
              <a:buChar char="-"/>
            </a:pPr>
            <a:r>
              <a:rPr lang="en-US" sz="1600" dirty="0"/>
              <a:t>name:</a:t>
            </a:r>
            <a:r>
              <a:rPr lang="en-US" sz="1600" dirty="0">
                <a:solidFill>
                  <a:srgbClr val="FF0000"/>
                </a:solidFill>
              </a:rPr>
              <a:t> Ensure latest index.html is present</a:t>
            </a:r>
          </a:p>
          <a:p>
            <a:r>
              <a:rPr lang="en-US" sz="1600" dirty="0"/>
              <a:t>     copy: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src</a:t>
            </a:r>
            <a:r>
              <a:rPr lang="en-US" sz="1600" dirty="0"/>
              <a:t>: files/index.html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dest</a:t>
            </a:r>
            <a:r>
              <a:rPr lang="en-US" sz="1600" dirty="0"/>
              <a:t>: /var/www/html</a:t>
            </a:r>
          </a:p>
          <a:p>
            <a:endParaRPr lang="en-US" sz="1600" dirty="0"/>
          </a:p>
          <a:p>
            <a:r>
              <a:rPr lang="en-US" sz="1600" dirty="0"/>
              <a:t>handlers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name: </a:t>
            </a:r>
            <a:r>
              <a:rPr lang="en-US" sz="1600" dirty="0" err="1">
                <a:solidFill>
                  <a:srgbClr val="FF0000"/>
                </a:solidFill>
              </a:rPr>
              <a:t>restart_httpd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     service:</a:t>
            </a:r>
          </a:p>
          <a:p>
            <a:r>
              <a:rPr lang="en-US" sz="1600" dirty="0"/>
              <a:t>         name: httpd</a:t>
            </a:r>
          </a:p>
          <a:p>
            <a:r>
              <a:rPr lang="en-US" sz="1600" dirty="0"/>
              <a:t>         state: restarted</a:t>
            </a:r>
          </a:p>
        </p:txBody>
      </p:sp>
    </p:spTree>
    <p:extLst>
      <p:ext uri="{BB962C8B-B14F-4D97-AF65-F5344CB8AC3E}">
        <p14:creationId xmlns:p14="http://schemas.microsoft.com/office/powerpoint/2010/main" val="238648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9DB791-2A30-4181-8869-E184BBF4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05" y="865696"/>
            <a:ext cx="5954990" cy="35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3 : </a:t>
            </a:r>
            <a:r>
              <a:rPr lang="en-US" sz="4000" dirty="0" err="1"/>
              <a:t>Simple_Playbook</a:t>
            </a:r>
            <a:r>
              <a:rPr lang="en-US" sz="4000" dirty="0"/>
              <a:t> (</a:t>
            </a:r>
            <a:r>
              <a:rPr lang="en-US" sz="4000" dirty="0" err="1"/>
              <a:t>nginx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63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F0A8A-814E-4F60-A78B-A5F9378F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72"/>
            <a:ext cx="9144000" cy="39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3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4 : </a:t>
            </a:r>
            <a:r>
              <a:rPr lang="en-US" sz="4000" dirty="0" err="1"/>
              <a:t>Basic_Playbook</a:t>
            </a:r>
            <a:r>
              <a:rPr lang="en-US" sz="4000" dirty="0"/>
              <a:t> (a more practical playbook)</a:t>
            </a:r>
          </a:p>
        </p:txBody>
      </p:sp>
    </p:spTree>
    <p:extLst>
      <p:ext uri="{BB962C8B-B14F-4D97-AF65-F5344CB8AC3E}">
        <p14:creationId xmlns:p14="http://schemas.microsoft.com/office/powerpoint/2010/main" val="1755815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9FC0-9961-4668-99AA-72212C101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401" y="819620"/>
            <a:ext cx="8651631" cy="3822718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Roles are a packages of closely related Ansible content that can be shared more easily than plays alone.</a:t>
            </a:r>
          </a:p>
          <a:p>
            <a:pPr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Improves readability and maintainability of complex plays</a:t>
            </a:r>
          </a:p>
          <a:p>
            <a:pPr marL="342900" indent="-342900"/>
            <a:r>
              <a:rPr lang="en-US" sz="2000" dirty="0"/>
              <a:t>Eases sharing, reuse and standardization of automation processes</a:t>
            </a:r>
          </a:p>
          <a:p>
            <a:pPr marL="342900" indent="-342900"/>
            <a:r>
              <a:rPr lang="en-US" sz="2000" dirty="0"/>
              <a:t>Enables Ansible content to exist independently of playbooks, projects -- even organizations</a:t>
            </a:r>
          </a:p>
          <a:p>
            <a:pPr marL="342900" indent="-342900"/>
            <a:r>
              <a:rPr lang="en-US" sz="2000" dirty="0"/>
              <a:t>Provides functional conveniences such as file path resolution and default values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1F53C-D140-47C6-9C2F-DB4BC13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43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20B5-7BA7-4F4A-8EF2-21B19034F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627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66EFD-DE66-457B-86BF-F8E95C2636B4}"/>
              </a:ext>
            </a:extLst>
          </p:cNvPr>
          <p:cNvSpPr txBox="1"/>
          <p:nvPr/>
        </p:nvSpPr>
        <p:spPr>
          <a:xfrm>
            <a:off x="584200" y="774700"/>
            <a:ext cx="17892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site.yml</a:t>
            </a:r>
            <a:endParaRPr lang="en-US" sz="2000" dirty="0"/>
          </a:p>
          <a:p>
            <a:r>
              <a:rPr lang="en-US" sz="2000" dirty="0"/>
              <a:t>roles/</a:t>
            </a:r>
          </a:p>
          <a:p>
            <a:r>
              <a:rPr lang="en-US" sz="2000" dirty="0"/>
              <a:t>   common/</a:t>
            </a:r>
          </a:p>
          <a:p>
            <a:r>
              <a:rPr lang="en-US" sz="2000" dirty="0"/>
              <a:t>      files/</a:t>
            </a:r>
          </a:p>
          <a:p>
            <a:r>
              <a:rPr lang="en-US" sz="2000" dirty="0"/>
              <a:t>      templates/</a:t>
            </a:r>
          </a:p>
          <a:p>
            <a:r>
              <a:rPr lang="en-US" sz="2000" dirty="0"/>
              <a:t>      tasks/</a:t>
            </a:r>
          </a:p>
          <a:p>
            <a:r>
              <a:rPr lang="en-US" sz="2000" dirty="0"/>
              <a:t>      handlers/</a:t>
            </a:r>
          </a:p>
          <a:p>
            <a:r>
              <a:rPr lang="en-US" sz="2000" dirty="0"/>
              <a:t>      vars/</a:t>
            </a:r>
          </a:p>
          <a:p>
            <a:r>
              <a:rPr lang="en-US" sz="2000" dirty="0"/>
              <a:t>      defaults/</a:t>
            </a:r>
          </a:p>
          <a:p>
            <a:r>
              <a:rPr lang="en-US" sz="2000" dirty="0"/>
              <a:t>      meta/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F6988-4EF8-4F56-B120-0EBB02FFC2FB}"/>
              </a:ext>
            </a:extLst>
          </p:cNvPr>
          <p:cNvSpPr txBox="1"/>
          <p:nvPr/>
        </p:nvSpPr>
        <p:spPr>
          <a:xfrm>
            <a:off x="3251200" y="1082477"/>
            <a:ext cx="17892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Apache/</a:t>
            </a:r>
          </a:p>
          <a:p>
            <a:r>
              <a:rPr lang="en-US" sz="2000" dirty="0"/>
              <a:t>      files/</a:t>
            </a:r>
          </a:p>
          <a:p>
            <a:r>
              <a:rPr lang="en-US" sz="2000" dirty="0"/>
              <a:t>      templates/</a:t>
            </a:r>
          </a:p>
          <a:p>
            <a:r>
              <a:rPr lang="en-US" sz="2000" dirty="0"/>
              <a:t>      tasks/</a:t>
            </a:r>
          </a:p>
          <a:p>
            <a:r>
              <a:rPr lang="en-US" sz="2000" dirty="0"/>
              <a:t>      handlers/</a:t>
            </a:r>
          </a:p>
          <a:p>
            <a:r>
              <a:rPr lang="en-US" sz="2000" dirty="0"/>
              <a:t>      vars/</a:t>
            </a:r>
          </a:p>
          <a:p>
            <a:r>
              <a:rPr lang="en-US" sz="2000" dirty="0"/>
              <a:t>      defaults/</a:t>
            </a:r>
          </a:p>
          <a:p>
            <a:r>
              <a:rPr lang="en-US" sz="2000" dirty="0"/>
              <a:t>      meta/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5850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77AA1-CAD9-4F59-BA02-B09AB1D3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with Embedded Roles 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EFD85-03E9-4FF5-933D-84AC05BD5B96}"/>
              </a:ext>
            </a:extLst>
          </p:cNvPr>
          <p:cNvSpPr txBox="1"/>
          <p:nvPr/>
        </p:nvSpPr>
        <p:spPr>
          <a:xfrm>
            <a:off x="826650" y="1050472"/>
            <a:ext cx="70904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</a:t>
            </a:r>
            <a:r>
              <a:rPr lang="en-US" sz="2800" dirty="0" err="1"/>
              <a:t>site.yml</a:t>
            </a:r>
            <a:endParaRPr lang="en-US" sz="2800" dirty="0"/>
          </a:p>
          <a:p>
            <a:r>
              <a:rPr lang="en-US" sz="2800" dirty="0"/>
              <a:t>---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name: Execute common and apache role</a:t>
            </a:r>
          </a:p>
          <a:p>
            <a:r>
              <a:rPr lang="en-US" sz="2800" dirty="0"/>
              <a:t>    hosts: web</a:t>
            </a:r>
          </a:p>
          <a:p>
            <a:r>
              <a:rPr lang="en-US" sz="2800" dirty="0"/>
              <a:t>    roles:</a:t>
            </a:r>
          </a:p>
          <a:p>
            <a:r>
              <a:rPr lang="en-US" sz="2800" dirty="0"/>
              <a:t>        - common</a:t>
            </a:r>
          </a:p>
          <a:p>
            <a:r>
              <a:rPr lang="en-US" sz="2800" dirty="0"/>
              <a:t>        - apache</a:t>
            </a:r>
          </a:p>
        </p:txBody>
      </p:sp>
    </p:spTree>
    <p:extLst>
      <p:ext uri="{BB962C8B-B14F-4D97-AF65-F5344CB8AC3E}">
        <p14:creationId xmlns:p14="http://schemas.microsoft.com/office/powerpoint/2010/main" val="33784812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5 : Roles</a:t>
            </a:r>
          </a:p>
        </p:txBody>
      </p:sp>
    </p:spTree>
    <p:extLst>
      <p:ext uri="{BB962C8B-B14F-4D97-AF65-F5344CB8AC3E}">
        <p14:creationId xmlns:p14="http://schemas.microsoft.com/office/powerpoint/2010/main" val="1371599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65B58-157A-4378-BA8C-9FC1F206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2000" b="1" dirty="0"/>
              <a:t>It's easy to get started</a:t>
            </a:r>
            <a:br>
              <a:rPr lang="en-US" sz="2000" dirty="0"/>
            </a:br>
            <a:r>
              <a:rPr lang="en-US" sz="2000" dirty="0"/>
              <a:t>ansible.com/get-started</a:t>
            </a:r>
          </a:p>
          <a:p>
            <a:pPr marL="285750" indent="-285750"/>
            <a:r>
              <a:rPr lang="en-US" sz="2000" b="1" dirty="0"/>
              <a:t>Join the Ansible community</a:t>
            </a:r>
            <a:br>
              <a:rPr lang="en-US" sz="2000" dirty="0"/>
            </a:br>
            <a:r>
              <a:rPr lang="en-US" sz="2000" dirty="0"/>
              <a:t>ansible.com/community</a:t>
            </a:r>
          </a:p>
          <a:p>
            <a:pPr marL="285750" indent="-285750"/>
            <a:r>
              <a:rPr lang="en-US" sz="2000" b="1" dirty="0"/>
              <a:t>Would you like to learn a lot more?</a:t>
            </a:r>
            <a:br>
              <a:rPr lang="en-US" sz="2000" dirty="0"/>
            </a:br>
            <a:r>
              <a:rPr lang="en-US" sz="2000" dirty="0"/>
              <a:t>redhat.com/</a:t>
            </a:r>
            <a:r>
              <a:rPr lang="en-US" sz="2000" dirty="0" err="1"/>
              <a:t>en</a:t>
            </a:r>
            <a:r>
              <a:rPr lang="en-US" sz="2000" dirty="0"/>
              <a:t>/services/training/do407-automation-ansible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5B8E1-01CE-42AF-9B24-13AA7BA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8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 to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727189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FA1BF-42F2-47F7-9878-D69CE63F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02901"/>
            <a:ext cx="7490700" cy="3999244"/>
          </a:xfrm>
        </p:spPr>
        <p:txBody>
          <a:bodyPr/>
          <a:lstStyle/>
          <a:p>
            <a:pPr marL="342900" indent="-342900"/>
            <a:r>
              <a:rPr lang="en-US" sz="2000" dirty="0"/>
              <a:t>What is Ansible Tower</a:t>
            </a:r>
          </a:p>
          <a:p>
            <a:pPr marL="342900" indent="-342900"/>
            <a:r>
              <a:rPr lang="en-US" sz="2000" dirty="0"/>
              <a:t>How Ansible Tower Works</a:t>
            </a:r>
          </a:p>
          <a:p>
            <a:pPr marL="342900" indent="-342900"/>
            <a:r>
              <a:rPr lang="en-US" sz="2000" dirty="0"/>
              <a:t>Installing Ansible Tower</a:t>
            </a:r>
          </a:p>
          <a:p>
            <a:pPr marL="342900" indent="-342900"/>
            <a:r>
              <a:rPr lang="en-US" sz="2000" dirty="0"/>
              <a:t>Key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639F9-A87D-4589-BDFF-8C8ADA98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029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You Will Learn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2A3BB-45C6-4F4C-9500-56FC0CC7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96" y="1079965"/>
            <a:ext cx="6123007" cy="3506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0D1E17-C6A7-4E4B-8BA2-34EAC0FA3300}"/>
              </a:ext>
            </a:extLst>
          </p:cNvPr>
          <p:cNvSpPr txBox="1"/>
          <p:nvPr/>
        </p:nvSpPr>
        <p:spPr>
          <a:xfrm>
            <a:off x="2860633" y="804574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Application Deployment</a:t>
            </a:r>
          </a:p>
        </p:txBody>
      </p:sp>
    </p:spTree>
    <p:extLst>
      <p:ext uri="{BB962C8B-B14F-4D97-AF65-F5344CB8AC3E}">
        <p14:creationId xmlns:p14="http://schemas.microsoft.com/office/powerpoint/2010/main" val="149043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1E9A7-681C-45C7-B147-A269401FB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1241651"/>
            <a:ext cx="7490700" cy="3360494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framework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controlling, securing and managing your Ansible automation – with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and RESTful API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keeps environments secure, and teams efficient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Non-privileged users can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deploy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applications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push-button deployment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Ansible automations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centrally logged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auditability and compliance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7B958-7ED8-4651-A831-D8250DF7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71343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Ansible Tower?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9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7B74-948B-4FDD-BED6-4D5A43FA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53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Platform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B9798-FEB6-4550-97C4-4973B3A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" y="510166"/>
            <a:ext cx="911853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2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5BD57-AFCF-4E26-83A7-DBB80C15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Installing Ansible Tower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7A3B7-6F0F-40CD-958F-CAACAD27BF00}"/>
              </a:ext>
            </a:extLst>
          </p:cNvPr>
          <p:cNvSpPr txBox="1"/>
          <p:nvPr/>
        </p:nvSpPr>
        <p:spPr>
          <a:xfrm>
            <a:off x="180870" y="694313"/>
            <a:ext cx="86214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Download the latest Ansible Tower package</a:t>
            </a:r>
          </a:p>
          <a:p>
            <a:r>
              <a:rPr lang="en-US" sz="1600" b="1" dirty="0"/>
              <a:t>$ curl -O </a:t>
            </a:r>
            <a:r>
              <a:rPr lang="en-US" sz="1600" b="1" dirty="0">
                <a:hlinkClick r:id="rId2"/>
              </a:rPr>
              <a:t>https://releases.ansible.com/ansible-tower/setup-bundle/ansible-tower-setup-bundle-latest.el7.tar.gz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Untar</a:t>
            </a:r>
            <a:r>
              <a:rPr lang="en-US" sz="1600" dirty="0"/>
              <a:t> and unzip the package file</a:t>
            </a:r>
          </a:p>
          <a:p>
            <a:r>
              <a:rPr lang="en-US" sz="1600" b="1" dirty="0"/>
              <a:t>$ tar </a:t>
            </a:r>
            <a:r>
              <a:rPr lang="en-US" sz="1600" b="1" dirty="0" err="1"/>
              <a:t>xvfz</a:t>
            </a:r>
            <a:r>
              <a:rPr lang="en-US" sz="1600" b="1" dirty="0"/>
              <a:t> /</a:t>
            </a:r>
            <a:r>
              <a:rPr lang="en-US" sz="1600" b="1" dirty="0" err="1"/>
              <a:t>tmp</a:t>
            </a:r>
            <a:r>
              <a:rPr lang="en-US" sz="1600" b="1" dirty="0"/>
              <a:t>/ansible-tower-setup-</a:t>
            </a:r>
            <a:r>
              <a:rPr lang="en-US" sz="1600" dirty="0"/>
              <a:t> (Name of tar file that was downloaded)*</a:t>
            </a:r>
          </a:p>
          <a:p>
            <a:endParaRPr lang="en-US" sz="1600" dirty="0"/>
          </a:p>
          <a:p>
            <a:r>
              <a:rPr lang="en-US" sz="1600" dirty="0"/>
              <a:t>Change directories into the ansible tower package</a:t>
            </a:r>
          </a:p>
          <a:p>
            <a:r>
              <a:rPr lang="en-US" sz="1600" b="1" dirty="0"/>
              <a:t>$ cd /</a:t>
            </a:r>
            <a:r>
              <a:rPr lang="en-US" sz="1600" b="1" dirty="0" err="1"/>
              <a:t>tmp</a:t>
            </a:r>
            <a:r>
              <a:rPr lang="en-US" sz="1600" b="1" dirty="0"/>
              <a:t>/ansible-tower-setup</a:t>
            </a:r>
          </a:p>
          <a:p>
            <a:endParaRPr lang="en-US" sz="1600" b="1" dirty="0"/>
          </a:p>
          <a:p>
            <a:r>
              <a:rPr lang="en-US" sz="1600" dirty="0"/>
              <a:t>Using an editor of your choice, open the inventory file</a:t>
            </a:r>
          </a:p>
          <a:p>
            <a:r>
              <a:rPr lang="en-US" sz="1600" b="1" dirty="0"/>
              <a:t>$ vi inventory</a:t>
            </a:r>
            <a:endParaRPr lang="en-US" sz="1600" dirty="0"/>
          </a:p>
          <a:p>
            <a:r>
              <a:rPr lang="en-US" sz="1600" dirty="0"/>
              <a:t>Fill a few variables out in an inventory file: </a:t>
            </a:r>
            <a:r>
              <a:rPr lang="en-US" sz="1600" b="1" dirty="0" err="1"/>
              <a:t>admin_password</a:t>
            </a:r>
            <a:r>
              <a:rPr lang="en-US" sz="1600" b="1" dirty="0"/>
              <a:t>, </a:t>
            </a:r>
            <a:r>
              <a:rPr lang="en-US" sz="1600" b="1" dirty="0" err="1"/>
              <a:t>rabbitmq_password</a:t>
            </a:r>
            <a:r>
              <a:rPr lang="en-US" sz="1600" b="1" dirty="0"/>
              <a:t>, </a:t>
            </a:r>
            <a:r>
              <a:rPr lang="en-US" sz="1600" b="1" dirty="0" err="1"/>
              <a:t>pg_password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/>
              <a:t>Run the Ansible Tower setup script</a:t>
            </a:r>
          </a:p>
          <a:p>
            <a:r>
              <a:rPr lang="en-US" sz="1600" b="1" dirty="0"/>
              <a:t>$ </a:t>
            </a:r>
            <a:r>
              <a:rPr lang="en-US" sz="1600" b="1" dirty="0" err="1"/>
              <a:t>sudo</a:t>
            </a:r>
            <a:r>
              <a:rPr lang="en-US" sz="1600" b="1" dirty="0"/>
              <a:t> ./setup.sh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0610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4A73E-C146-4ABB-AC8A-9A5AD790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13433"/>
            <a:ext cx="7490700" cy="3595718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Enterprise Linux (RHEL) 7 (and select derivatives), Ubuntu 14.04 64-bit, and Ubuntu 16.04 LTS 64-bit support required (kernel and runtime).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currently supported version of Mozilla Firefox or Google Chrome.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RAM minimum (4+ GB RAM highly recommended)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GB of dedicated hard disk space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DBD56-26B2-4FB7-B240-B81C16CA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430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Server Requirements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2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Installing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1882362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C0A3F-38FE-422C-BD9D-17D3DA84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52659"/>
            <a:ext cx="7490700" cy="3756492"/>
          </a:xfrm>
        </p:spPr>
        <p:txBody>
          <a:bodyPr/>
          <a:lstStyle/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User Interface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 -- Organizations, Teams &amp; Users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Inventories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&amp; Jobs</a:t>
            </a:r>
          </a:p>
          <a:p>
            <a:pPr marL="342900" indent="-3429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Access Control (RBAC)</a:t>
            </a:r>
          </a:p>
          <a:p>
            <a:pP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7E10E-6F48-49E7-A0C5-7945AB3D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52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 of Ansible Tower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64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DF3B4-2FA4-4AAD-A6CF-27E14F4B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727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Dashboard and User Interface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E2F4B-B040-4B83-8E79-7AF9FCB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1" y="505808"/>
            <a:ext cx="5807948" cy="41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9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80341-D1D9-461F-B10E-31412A03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039" y="683287"/>
            <a:ext cx="7490700" cy="3918857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account to access Ansible Tower and its services given the permissions granted to it.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logical collection of users, teams, projects, inventories and more. All entities belong to an organization with the exception of users.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 means to implement role-based access control schemes and delegate responsibilities across organizations.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A94F8-E863-46DB-8C8B-2DE7BF95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83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User Base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39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9E1AB-7905-4352-B8D9-E4EA3102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58846"/>
            <a:ext cx="7490700" cy="3812669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Credentials are utilized by Ansible Tower for authentication with various external resources: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machines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Syncing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project content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and managing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 devices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management of various credentials allows end users to leverage a secret without ever exposing that secret to them.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A51DC-2151-4CBD-8CCC-40CB60F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82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Credentials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5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65D36-E818-43E8-B944-92B4A3CD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628702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a collection of hosts (nodes) with associated data and groupings that Ansible Tower can connect to and manage.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(nodes)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Inventory-specific data (variables)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or dynamic sources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B1FBA-8C05-4380-AE81-E6918235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6129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Inventory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7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29362-5545-46EA-A7C2-96F1A16A09A2}"/>
              </a:ext>
            </a:extLst>
          </p:cNvPr>
          <p:cNvSpPr txBox="1"/>
          <p:nvPr/>
        </p:nvSpPr>
        <p:spPr>
          <a:xfrm>
            <a:off x="3678967" y="804574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Provisioning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3A2C0-9F9E-4ECB-9F77-5CC3A4E1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85" y="1327794"/>
            <a:ext cx="6296628" cy="32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0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24AA-872B-4072-8520-91C8C10A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528218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is a logical collection of Ansible Playbooks, represented in Ansible Tower.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manage Playbooks and Playbook directories by placing them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management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supported by Ansible Tower, including Git, Subversion, and Mercurial. 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9D8AE-196C-4B0F-84CD-2411DA9C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1246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481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FD188-140A-40D3-B945-55D71DFF8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467930"/>
            <a:ext cx="7490700" cy="30675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template is a definition and set of parameters for running an Ansible Playbook.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templates are useful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job many times and encourage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Ansible Playbook content and collaboration between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1D8D-1169-4963-8FF5-7261756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50" y="0"/>
            <a:ext cx="7490700" cy="59285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 Templates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91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2E15-DA53-4D72-A49E-D180E4DD6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job is an instance of Ansible Tower launching an Ansible Playbook against an inventory of hosts.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results can be easily viewed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standard out for a more in-depth look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4F2A2-6942-4734-B5D0-3CA3378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738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93EEFE-146C-44E1-875B-62AAB88E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4" y="688364"/>
            <a:ext cx="7490700" cy="1883386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Controls (RBAC) are built into Ansible Tower and allow administrators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access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server inventories, organizations, and more. These controls allow Ansible Tower to help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security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your Ansible automation.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D86C-3910-46D2-A7AE-ECC3B201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Role Based Access Control (RBAC)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BB71A-32D8-44B6-A168-6A9C475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166674"/>
            <a:ext cx="3409261" cy="22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9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Configuring Ansible Tower</a:t>
            </a:r>
          </a:p>
        </p:txBody>
      </p:sp>
    </p:spTree>
    <p:extLst>
      <p:ext uri="{BB962C8B-B14F-4D97-AF65-F5344CB8AC3E}">
        <p14:creationId xmlns:p14="http://schemas.microsoft.com/office/powerpoint/2010/main" val="3228589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1CBFAA-3138-48D5-80EB-AE63E97C6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inventory is a script that queries a service, like a cloud provider API or a management application. This data is formatted in an Ansible-specific JSON data structure and is used in lieu of static inventory files.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generated based on host metadata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 saves time, avoids duplication and reduces human error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static inventory sources can be used together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81040-34F9-4296-8897-146A43A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Dynamic Inventory in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2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E3852-D2CB-4CCF-B406-7C62157F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00" y="739232"/>
            <a:ext cx="7490700" cy="3440881"/>
          </a:xfrm>
        </p:spPr>
        <p:txBody>
          <a:bodyPr/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Status Updates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Stream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Notifications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Jobs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and Track Your Inventory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Service IT (User Surveys)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Command Execution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Logging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Multi-Playbook Workflows</a:t>
            </a:r>
          </a:p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92851-B9C4-4AC8-AA03-2C9BAD5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with Ansible Tower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688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FF632-3A39-4547-A75F-DE1632B10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914" y="869868"/>
            <a:ext cx="8166675" cy="3067500"/>
          </a:xfrm>
        </p:spPr>
        <p:txBody>
          <a:bodyPr/>
          <a:lstStyle/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easy to get started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ansible.com/get-started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Ansible Tower for free: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ansible.com/tower-trial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you like to learn a lot more?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redhat.com/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/services/training/do409-automation-ansible-ii-ansible-tower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5B457-EFAA-4BE7-B88E-048DE487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157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CFB30D-C169-4B0F-87AC-CD9EC4AF5BB2}"/>
              </a:ext>
            </a:extLst>
          </p:cNvPr>
          <p:cNvSpPr/>
          <p:nvPr/>
        </p:nvSpPr>
        <p:spPr>
          <a:xfrm>
            <a:off x="0" y="0"/>
            <a:ext cx="9144000" cy="4739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Lab : Creating and Running</a:t>
            </a:r>
          </a:p>
          <a:p>
            <a:pPr algn="ctr"/>
            <a:r>
              <a:rPr lang="en-US" sz="4000"/>
              <a:t>Job Template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6900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1174" name="Shape 1174"/>
          <p:cNvSpPr txBox="1">
            <a:spLocks noGrp="1"/>
          </p:cNvSpPr>
          <p:nvPr>
            <p:ph type="subTitle" idx="1"/>
          </p:nvPr>
        </p:nvSpPr>
        <p:spPr>
          <a:xfrm>
            <a:off x="2276725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plus.google.com/+RedHat</a:t>
            </a:r>
          </a:p>
        </p:txBody>
      </p:sp>
      <p:sp>
        <p:nvSpPr>
          <p:cNvPr id="1175" name="Shape 1175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linkedin.com/company/red-hat</a:t>
            </a:r>
          </a:p>
        </p:txBody>
      </p:sp>
      <p:sp>
        <p:nvSpPr>
          <p:cNvPr id="1176" name="Shape 1176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youtube.com/user/RedHatVideos</a:t>
            </a:r>
          </a:p>
        </p:txBody>
      </p:sp>
      <p:sp>
        <p:nvSpPr>
          <p:cNvPr id="1177" name="Shape 1177"/>
          <p:cNvSpPr txBox="1">
            <a:spLocks noGrp="1"/>
          </p:cNvSpPr>
          <p:nvPr>
            <p:ph type="subTitle" idx="4"/>
          </p:nvPr>
        </p:nvSpPr>
        <p:spPr>
          <a:xfrm>
            <a:off x="5069150" y="3264787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facebook.com/redhatinc</a:t>
            </a:r>
          </a:p>
        </p:txBody>
      </p:sp>
      <p:sp>
        <p:nvSpPr>
          <p:cNvPr id="1178" name="Shape 1178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twitter.com/RedHatNews</a:t>
            </a:r>
          </a:p>
        </p:txBody>
      </p:sp>
    </p:spTree>
    <p:extLst>
      <p:ext uri="{BB962C8B-B14F-4D97-AF65-F5344CB8AC3E}">
        <p14:creationId xmlns:p14="http://schemas.microsoft.com/office/powerpoint/2010/main" val="209115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BE0AF-806B-499E-98B2-3D3B2FE5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1206475"/>
            <a:ext cx="4476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555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43359-A623-421A-B17C-BE25BD6B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0"/>
            <a:ext cx="7338263" cy="47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B7C14-FA64-4B58-B755-9069BC38EFE3}"/>
              </a:ext>
            </a:extLst>
          </p:cNvPr>
          <p:cNvSpPr txBox="1"/>
          <p:nvPr/>
        </p:nvSpPr>
        <p:spPr>
          <a:xfrm>
            <a:off x="3600419" y="281354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6D18F-89C1-4432-92F6-8124518B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42" y="804574"/>
            <a:ext cx="5225115" cy="37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390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12955</TotalTime>
  <Words>2746</Words>
  <Application>Microsoft Office PowerPoint</Application>
  <PresentationFormat>On-screen Show (16:9)</PresentationFormat>
  <Paragraphs>416</Paragraphs>
  <Slides>80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Overpass</vt:lpstr>
      <vt:lpstr>Arial</vt:lpstr>
      <vt:lpstr>Times New Roman</vt:lpstr>
      <vt:lpstr>Proxima Nova</vt:lpstr>
      <vt:lpstr>Courier New</vt:lpstr>
      <vt:lpstr>simple-light-2</vt:lpstr>
      <vt:lpstr>Content</vt:lpstr>
      <vt:lpstr>Title</vt:lpstr>
      <vt:lpstr>Ansible and Ansible Tower</vt:lpstr>
      <vt:lpstr>PowerPoint Presentation</vt:lpstr>
      <vt:lpstr>WHAT IS ANSIBLE?</vt:lpstr>
      <vt:lpstr>WHAT IS ANSIBLE?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ANSIBLE?</vt:lpstr>
      <vt:lpstr>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Location</vt:lpstr>
      <vt:lpstr>PowerPoint Presentation</vt:lpstr>
      <vt:lpstr>How ANSIBLE Works – Simplicity – Command Line</vt:lpstr>
      <vt:lpstr>How ANSIBLE Works – Simplicity - playbook</vt:lpstr>
      <vt:lpstr>How ANSIBLE Works – Inventory file example</vt:lpstr>
      <vt:lpstr>How ANSIBLE Works – Playbook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ANSIBLE Works – at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Project with Embedded Roles Example</vt:lpstr>
      <vt:lpstr>Project with Embedded Roles Example</vt:lpstr>
      <vt:lpstr>PowerPoint Presentation</vt:lpstr>
      <vt:lpstr>Next Steps</vt:lpstr>
      <vt:lpstr>PowerPoint Presentation</vt:lpstr>
      <vt:lpstr>What You Will Learn</vt:lpstr>
      <vt:lpstr>What is Ansible Tower?</vt:lpstr>
      <vt:lpstr>Platform Overview</vt:lpstr>
      <vt:lpstr>Installing Ansible Tower</vt:lpstr>
      <vt:lpstr>Server Requirements</vt:lpstr>
      <vt:lpstr>PowerPoint Presentation</vt:lpstr>
      <vt:lpstr>Key Features of Ansible Tower</vt:lpstr>
      <vt:lpstr>Dashboard and User Interface</vt:lpstr>
      <vt:lpstr>User Base</vt:lpstr>
      <vt:lpstr>Credentials</vt:lpstr>
      <vt:lpstr>Inventory</vt:lpstr>
      <vt:lpstr>Projects</vt:lpstr>
      <vt:lpstr>Job Templates</vt:lpstr>
      <vt:lpstr>Jobs </vt:lpstr>
      <vt:lpstr>Role Based Access Control (RBAC) </vt:lpstr>
      <vt:lpstr>PowerPoint Presentation</vt:lpstr>
      <vt:lpstr>Dynamic Inventory in Ansible Tower </vt:lpstr>
      <vt:lpstr>More with Ansible Tower </vt:lpstr>
      <vt:lpstr>Next Steps 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AUTOMATION USING  DOCKER, KUBERNETES AND OPENSHIFT</dc:title>
  <dc:subject/>
  <dc:creator/>
  <cp:keywords/>
  <dc:description/>
  <cp:lastModifiedBy>jgarrett</cp:lastModifiedBy>
  <cp:revision>123</cp:revision>
  <dcterms:modified xsi:type="dcterms:W3CDTF">2019-11-21T13:15:41Z</dcterms:modified>
  <cp:category/>
</cp:coreProperties>
</file>